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sldIdLst>
    <p:sldId id="256" r:id="rId5"/>
    <p:sldId id="266" r:id="rId6"/>
    <p:sldId id="279" r:id="rId7"/>
    <p:sldId id="278" r:id="rId8"/>
    <p:sldId id="274" r:id="rId9"/>
    <p:sldId id="260" r:id="rId10"/>
    <p:sldId id="281" r:id="rId11"/>
    <p:sldId id="282" r:id="rId12"/>
    <p:sldId id="283" r:id="rId13"/>
    <p:sldId id="275" r:id="rId14"/>
    <p:sldId id="286" r:id="rId15"/>
    <p:sldId id="284" r:id="rId16"/>
    <p:sldId id="273" r:id="rId17"/>
    <p:sldId id="285" r:id="rId18"/>
    <p:sldId id="287" r:id="rId19"/>
    <p:sldId id="288" r:id="rId20"/>
    <p:sldId id="280" r:id="rId21"/>
    <p:sldId id="289" r:id="rId22"/>
    <p:sldId id="291" r:id="rId23"/>
    <p:sldId id="276" r:id="rId24"/>
    <p:sldId id="263"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 for a city like NYC to enforce something like a curfew because of the sheer size of it’s population. </a:t>
            </a:r>
            <a:r>
              <a:rPr lang="en-US" dirty="0" err="1"/>
              <a:t>Howver</a:t>
            </a:r>
            <a:r>
              <a:rPr lang="en-US" dirty="0"/>
              <a:t> some things you can do to stay safe in </a:t>
            </a:r>
            <a:r>
              <a:rPr lang="en-US" dirty="0" err="1"/>
              <a:t>theis</a:t>
            </a:r>
            <a:r>
              <a:rPr lang="en-US" dirty="0"/>
              <a:t> city are</a:t>
            </a:r>
          </a:p>
          <a:p>
            <a:r>
              <a:rPr lang="en-US" dirty="0"/>
              <a:t>Focusing on location and time to avoid any unintended </a:t>
            </a:r>
            <a:r>
              <a:rPr lang="en-US" dirty="0" err="1"/>
              <a:t>eithical</a:t>
            </a:r>
            <a:r>
              <a:rPr lang="en-US" dirty="0"/>
              <a:t> issues from analysis of race for instance because there may be </a:t>
            </a:r>
            <a:r>
              <a:rPr lang="en-US" dirty="0" err="1"/>
              <a:t>discrimnination</a:t>
            </a:r>
            <a:r>
              <a:rPr lang="en-US" dirty="0"/>
              <a:t> going on</a:t>
            </a:r>
          </a:p>
        </p:txBody>
      </p:sp>
      <p:sp>
        <p:nvSpPr>
          <p:cNvPr id="4" name="Slide Number Placeholder 3"/>
          <p:cNvSpPr>
            <a:spLocks noGrp="1"/>
          </p:cNvSpPr>
          <p:nvPr>
            <p:ph type="sldNum" sz="quarter" idx="5"/>
          </p:nvPr>
        </p:nvSpPr>
        <p:spPr/>
        <p:txBody>
          <a:bodyPr/>
          <a:lstStyle/>
          <a:p>
            <a:fld id="{2058EC10-2BC7-490E-892F-612F15C7F23A}" type="slidenum">
              <a:rPr lang="en-US" smtClean="0"/>
              <a:t>21</a:t>
            </a:fld>
            <a:endParaRPr lang="en-US"/>
          </a:p>
        </p:txBody>
      </p:sp>
    </p:spTree>
    <p:extLst>
      <p:ext uri="{BB962C8B-B14F-4D97-AF65-F5344CB8AC3E}">
        <p14:creationId xmlns:p14="http://schemas.microsoft.com/office/powerpoint/2010/main" val="120560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soccer24.co.zw/2019/12/09/russia-banned-from-2022-fifa-world-cup/" TargetMode="External"/><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cs73lee/Unsupervised-Machine-Learning/blob/main/Week5_Final_Project_Fifa_Unsupervised%20Learning.ipyn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theconversation.com/germany-triumphs-in-a-world-cup-of-many-winners-and-losers-29138"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dtechmethods.com/student-posts/calling-all-continents/" TargetMode="External"/><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hyperlink" Target="https://www.wallpaperflare.com/2014-fifa-world-cup-champion-banner-joy-football-victory-the-world-cup-wallpaper-seqyl" TargetMode="External"/><Relationship Id="rId5" Type="http://schemas.openxmlformats.org/officeDocument/2006/relationships/image" Target="../media/image5.jpg"/><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wired.it/play/2014/04/22/mondiali-2014-brasile/" TargetMode="External"/><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err="1">
                <a:solidFill>
                  <a:srgbClr val="FFFFFF"/>
                </a:solidFill>
              </a:rPr>
              <a:t>Fifa</a:t>
            </a:r>
            <a:r>
              <a:rPr lang="en-US" dirty="0">
                <a:solidFill>
                  <a:srgbClr val="FFFFFF"/>
                </a:solidFill>
              </a:rPr>
              <a:t> Word Cup 2022 Dataset with Unsupervised Machine Learning</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Kao </a:t>
            </a:r>
            <a:r>
              <a:rPr lang="en-US" dirty="0" err="1">
                <a:solidFill>
                  <a:srgbClr val="FFFFFF"/>
                </a:solidFill>
              </a:rPr>
              <a:t>Chiam</a:t>
            </a:r>
            <a:r>
              <a:rPr lang="en-US" dirty="0">
                <a:solidFill>
                  <a:srgbClr val="FFFFFF"/>
                </a:solidFill>
              </a:rPr>
              <a:t> Saelee</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4AD5F-B694-4103-8F18-AEAA37799CAB}"/>
              </a:ext>
            </a:extLst>
          </p:cNvPr>
          <p:cNvSpPr txBox="1"/>
          <p:nvPr/>
        </p:nvSpPr>
        <p:spPr>
          <a:xfrm>
            <a:off x="1866591" y="2305615"/>
            <a:ext cx="7906583" cy="2246769"/>
          </a:xfrm>
          <a:prstGeom prst="rect">
            <a:avLst/>
          </a:prstGeom>
          <a:noFill/>
        </p:spPr>
        <p:txBody>
          <a:bodyPr wrap="square" rtlCol="0">
            <a:spAutoFit/>
          </a:bodyPr>
          <a:lstStyle/>
          <a:p>
            <a:pPr algn="ctr"/>
            <a:r>
              <a:rPr lang="en-US" sz="7000" dirty="0"/>
              <a:t>Data preprocessing and PCA</a:t>
            </a:r>
          </a:p>
        </p:txBody>
      </p:sp>
    </p:spTree>
    <p:extLst>
      <p:ext uri="{BB962C8B-B14F-4D97-AF65-F5344CB8AC3E}">
        <p14:creationId xmlns:p14="http://schemas.microsoft.com/office/powerpoint/2010/main" val="1474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5241-716B-069D-81A8-BCCD27517342}"/>
              </a:ext>
            </a:extLst>
          </p:cNvPr>
          <p:cNvSpPr>
            <a:spLocks noGrp="1"/>
          </p:cNvSpPr>
          <p:nvPr>
            <p:ph type="title"/>
          </p:nvPr>
        </p:nvSpPr>
        <p:spPr/>
        <p:txBody>
          <a:bodyPr/>
          <a:lstStyle/>
          <a:p>
            <a:r>
              <a:rPr lang="en-US" dirty="0" err="1"/>
              <a:t>NormalIze</a:t>
            </a:r>
            <a:r>
              <a:rPr lang="en-US" dirty="0"/>
              <a:t> and </a:t>
            </a:r>
            <a:r>
              <a:rPr lang="en-US" dirty="0" err="1"/>
              <a:t>ScAle</a:t>
            </a:r>
            <a:r>
              <a:rPr lang="en-US" dirty="0"/>
              <a:t> The Data</a:t>
            </a:r>
          </a:p>
        </p:txBody>
      </p:sp>
      <p:pic>
        <p:nvPicPr>
          <p:cNvPr id="6" name="Picture 5">
            <a:extLst>
              <a:ext uri="{FF2B5EF4-FFF2-40B4-BE49-F238E27FC236}">
                <a16:creationId xmlns:a16="http://schemas.microsoft.com/office/drawing/2014/main" id="{407BB17E-B455-D58A-4866-4A2F3CB70C3D}"/>
              </a:ext>
            </a:extLst>
          </p:cNvPr>
          <p:cNvPicPr>
            <a:picLocks noChangeAspect="1"/>
          </p:cNvPicPr>
          <p:nvPr/>
        </p:nvPicPr>
        <p:blipFill rotWithShape="1">
          <a:blip r:embed="rId2"/>
          <a:srcRect r="20369"/>
          <a:stretch/>
        </p:blipFill>
        <p:spPr>
          <a:xfrm>
            <a:off x="1024128" y="1911529"/>
            <a:ext cx="9521504" cy="4361255"/>
          </a:xfrm>
          <a:prstGeom prst="rect">
            <a:avLst/>
          </a:prstGeom>
        </p:spPr>
      </p:pic>
    </p:spTree>
    <p:extLst>
      <p:ext uri="{BB962C8B-B14F-4D97-AF65-F5344CB8AC3E}">
        <p14:creationId xmlns:p14="http://schemas.microsoft.com/office/powerpoint/2010/main" val="101295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06DD-6F48-6E37-BB25-F63E444BC226}"/>
              </a:ext>
            </a:extLst>
          </p:cNvPr>
          <p:cNvSpPr>
            <a:spLocks noGrp="1"/>
          </p:cNvSpPr>
          <p:nvPr>
            <p:ph type="title"/>
          </p:nvPr>
        </p:nvSpPr>
        <p:spPr/>
        <p:txBody>
          <a:bodyPr/>
          <a:lstStyle/>
          <a:p>
            <a:r>
              <a:rPr lang="en-US" dirty="0"/>
              <a:t>Dendrogram Through PCA</a:t>
            </a:r>
          </a:p>
        </p:txBody>
      </p:sp>
      <p:pic>
        <p:nvPicPr>
          <p:cNvPr id="4" name="Picture 3">
            <a:extLst>
              <a:ext uri="{FF2B5EF4-FFF2-40B4-BE49-F238E27FC236}">
                <a16:creationId xmlns:a16="http://schemas.microsoft.com/office/drawing/2014/main" id="{6724392C-0AA1-EFC7-8AD6-1D0F5B6A4784}"/>
              </a:ext>
            </a:extLst>
          </p:cNvPr>
          <p:cNvPicPr>
            <a:picLocks noChangeAspect="1"/>
          </p:cNvPicPr>
          <p:nvPr/>
        </p:nvPicPr>
        <p:blipFill>
          <a:blip r:embed="rId2"/>
          <a:stretch>
            <a:fillRect/>
          </a:stretch>
        </p:blipFill>
        <p:spPr>
          <a:xfrm>
            <a:off x="1262165" y="1835322"/>
            <a:ext cx="9243997" cy="4659198"/>
          </a:xfrm>
          <a:prstGeom prst="rect">
            <a:avLst/>
          </a:prstGeom>
        </p:spPr>
      </p:pic>
    </p:spTree>
    <p:extLst>
      <p:ext uri="{BB962C8B-B14F-4D97-AF65-F5344CB8AC3E}">
        <p14:creationId xmlns:p14="http://schemas.microsoft.com/office/powerpoint/2010/main" val="260461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4AD5F-B694-4103-8F18-AEAA37799CAB}"/>
              </a:ext>
            </a:extLst>
          </p:cNvPr>
          <p:cNvSpPr txBox="1"/>
          <p:nvPr/>
        </p:nvSpPr>
        <p:spPr>
          <a:xfrm>
            <a:off x="2424417" y="2050741"/>
            <a:ext cx="6644081" cy="2246769"/>
          </a:xfrm>
          <a:prstGeom prst="rect">
            <a:avLst/>
          </a:prstGeom>
          <a:noFill/>
        </p:spPr>
        <p:txBody>
          <a:bodyPr wrap="square" rtlCol="0">
            <a:spAutoFit/>
          </a:bodyPr>
          <a:lstStyle/>
          <a:p>
            <a:pPr algn="ctr"/>
            <a:r>
              <a:rPr lang="en-US" sz="7000" dirty="0"/>
              <a:t>Hierarchical, </a:t>
            </a:r>
            <a:r>
              <a:rPr lang="en-US" sz="7000" dirty="0" err="1"/>
              <a:t>Kmeans</a:t>
            </a:r>
            <a:r>
              <a:rPr lang="en-US" sz="7000" dirty="0"/>
              <a:t> Clustering </a:t>
            </a:r>
          </a:p>
        </p:txBody>
      </p:sp>
    </p:spTree>
    <p:extLst>
      <p:ext uri="{BB962C8B-B14F-4D97-AF65-F5344CB8AC3E}">
        <p14:creationId xmlns:p14="http://schemas.microsoft.com/office/powerpoint/2010/main" val="22195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E739-85C7-AD39-0D9A-8EF39B61CF84}"/>
              </a:ext>
            </a:extLst>
          </p:cNvPr>
          <p:cNvSpPr>
            <a:spLocks noGrp="1"/>
          </p:cNvSpPr>
          <p:nvPr>
            <p:ph type="title"/>
          </p:nvPr>
        </p:nvSpPr>
        <p:spPr/>
        <p:txBody>
          <a:bodyPr/>
          <a:lstStyle/>
          <a:p>
            <a:r>
              <a:rPr lang="en-US" dirty="0" err="1"/>
              <a:t>HiErarchical</a:t>
            </a:r>
            <a:r>
              <a:rPr lang="en-US" dirty="0"/>
              <a:t> Clustering For Home Team continent</a:t>
            </a:r>
          </a:p>
        </p:txBody>
      </p:sp>
      <p:pic>
        <p:nvPicPr>
          <p:cNvPr id="4" name="Picture 3">
            <a:extLst>
              <a:ext uri="{FF2B5EF4-FFF2-40B4-BE49-F238E27FC236}">
                <a16:creationId xmlns:a16="http://schemas.microsoft.com/office/drawing/2014/main" id="{ECA939D1-FF94-48CB-89DC-F801AAD4086B}"/>
              </a:ext>
            </a:extLst>
          </p:cNvPr>
          <p:cNvPicPr>
            <a:picLocks noChangeAspect="1"/>
          </p:cNvPicPr>
          <p:nvPr/>
        </p:nvPicPr>
        <p:blipFill>
          <a:blip r:embed="rId2"/>
          <a:stretch>
            <a:fillRect/>
          </a:stretch>
        </p:blipFill>
        <p:spPr>
          <a:xfrm>
            <a:off x="1468744" y="2369178"/>
            <a:ext cx="8535099" cy="4374991"/>
          </a:xfrm>
          <a:prstGeom prst="rect">
            <a:avLst/>
          </a:prstGeom>
        </p:spPr>
      </p:pic>
      <p:pic>
        <p:nvPicPr>
          <p:cNvPr id="6" name="Picture 5">
            <a:extLst>
              <a:ext uri="{FF2B5EF4-FFF2-40B4-BE49-F238E27FC236}">
                <a16:creationId xmlns:a16="http://schemas.microsoft.com/office/drawing/2014/main" id="{67643314-8111-E98A-AF8F-9826CC7096DE}"/>
              </a:ext>
            </a:extLst>
          </p:cNvPr>
          <p:cNvPicPr>
            <a:picLocks noChangeAspect="1"/>
          </p:cNvPicPr>
          <p:nvPr/>
        </p:nvPicPr>
        <p:blipFill>
          <a:blip r:embed="rId3"/>
          <a:stretch>
            <a:fillRect/>
          </a:stretch>
        </p:blipFill>
        <p:spPr>
          <a:xfrm>
            <a:off x="2188157" y="2093221"/>
            <a:ext cx="2663592" cy="403394"/>
          </a:xfrm>
          <a:prstGeom prst="rect">
            <a:avLst/>
          </a:prstGeom>
        </p:spPr>
      </p:pic>
      <p:pic>
        <p:nvPicPr>
          <p:cNvPr id="8" name="Picture 7">
            <a:extLst>
              <a:ext uri="{FF2B5EF4-FFF2-40B4-BE49-F238E27FC236}">
                <a16:creationId xmlns:a16="http://schemas.microsoft.com/office/drawing/2014/main" id="{B555155F-FD49-A688-7CC7-9014692F8AF6}"/>
              </a:ext>
            </a:extLst>
          </p:cNvPr>
          <p:cNvPicPr>
            <a:picLocks noChangeAspect="1"/>
          </p:cNvPicPr>
          <p:nvPr/>
        </p:nvPicPr>
        <p:blipFill>
          <a:blip r:embed="rId4"/>
          <a:stretch>
            <a:fillRect/>
          </a:stretch>
        </p:blipFill>
        <p:spPr>
          <a:xfrm>
            <a:off x="6304262" y="2104267"/>
            <a:ext cx="2965574" cy="357374"/>
          </a:xfrm>
          <a:prstGeom prst="rect">
            <a:avLst/>
          </a:prstGeom>
        </p:spPr>
      </p:pic>
    </p:spTree>
    <p:extLst>
      <p:ext uri="{BB962C8B-B14F-4D97-AF65-F5344CB8AC3E}">
        <p14:creationId xmlns:p14="http://schemas.microsoft.com/office/powerpoint/2010/main" val="31329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2727-F2D8-42FE-D6E3-632D3B72329B}"/>
              </a:ext>
            </a:extLst>
          </p:cNvPr>
          <p:cNvSpPr>
            <a:spLocks noGrp="1"/>
          </p:cNvSpPr>
          <p:nvPr>
            <p:ph type="title"/>
          </p:nvPr>
        </p:nvSpPr>
        <p:spPr/>
        <p:txBody>
          <a:bodyPr/>
          <a:lstStyle/>
          <a:p>
            <a:r>
              <a:rPr lang="en-US" dirty="0" err="1"/>
              <a:t>Heirarchical</a:t>
            </a:r>
            <a:r>
              <a:rPr lang="en-US" dirty="0"/>
              <a:t> Clustering For Home Team Results</a:t>
            </a:r>
          </a:p>
        </p:txBody>
      </p:sp>
      <p:pic>
        <p:nvPicPr>
          <p:cNvPr id="4" name="Picture 3">
            <a:extLst>
              <a:ext uri="{FF2B5EF4-FFF2-40B4-BE49-F238E27FC236}">
                <a16:creationId xmlns:a16="http://schemas.microsoft.com/office/drawing/2014/main" id="{781B4560-4926-DAEE-95A8-0E059794BB72}"/>
              </a:ext>
            </a:extLst>
          </p:cNvPr>
          <p:cNvPicPr>
            <a:picLocks noChangeAspect="1"/>
          </p:cNvPicPr>
          <p:nvPr/>
        </p:nvPicPr>
        <p:blipFill>
          <a:blip r:embed="rId2"/>
          <a:stretch>
            <a:fillRect/>
          </a:stretch>
        </p:blipFill>
        <p:spPr>
          <a:xfrm>
            <a:off x="665527" y="1958997"/>
            <a:ext cx="7912172" cy="4557846"/>
          </a:xfrm>
          <a:prstGeom prst="rect">
            <a:avLst/>
          </a:prstGeom>
        </p:spPr>
      </p:pic>
      <p:pic>
        <p:nvPicPr>
          <p:cNvPr id="6" name="Picture 5">
            <a:extLst>
              <a:ext uri="{FF2B5EF4-FFF2-40B4-BE49-F238E27FC236}">
                <a16:creationId xmlns:a16="http://schemas.microsoft.com/office/drawing/2014/main" id="{B8205533-EEC2-43EF-6FD3-84C3A365AF7F}"/>
              </a:ext>
            </a:extLst>
          </p:cNvPr>
          <p:cNvPicPr>
            <a:picLocks noChangeAspect="1"/>
          </p:cNvPicPr>
          <p:nvPr/>
        </p:nvPicPr>
        <p:blipFill>
          <a:blip r:embed="rId3"/>
          <a:stretch>
            <a:fillRect/>
          </a:stretch>
        </p:blipFill>
        <p:spPr>
          <a:xfrm>
            <a:off x="8705850" y="3416498"/>
            <a:ext cx="2820623" cy="678183"/>
          </a:xfrm>
          <a:prstGeom prst="rect">
            <a:avLst/>
          </a:prstGeom>
        </p:spPr>
      </p:pic>
      <p:sp>
        <p:nvSpPr>
          <p:cNvPr id="7" name="TextBox 6">
            <a:extLst>
              <a:ext uri="{FF2B5EF4-FFF2-40B4-BE49-F238E27FC236}">
                <a16:creationId xmlns:a16="http://schemas.microsoft.com/office/drawing/2014/main" id="{64178329-A274-DDE1-2E5A-9ED90B513950}"/>
              </a:ext>
            </a:extLst>
          </p:cNvPr>
          <p:cNvSpPr txBox="1"/>
          <p:nvPr/>
        </p:nvSpPr>
        <p:spPr>
          <a:xfrm>
            <a:off x="8705850" y="2625754"/>
            <a:ext cx="2771163" cy="646331"/>
          </a:xfrm>
          <a:prstGeom prst="rect">
            <a:avLst/>
          </a:prstGeom>
          <a:noFill/>
        </p:spPr>
        <p:txBody>
          <a:bodyPr wrap="square" rtlCol="0">
            <a:spAutoFit/>
          </a:bodyPr>
          <a:lstStyle/>
          <a:p>
            <a:r>
              <a:rPr lang="en-US" dirty="0"/>
              <a:t>Results from the Validation/test set:</a:t>
            </a:r>
          </a:p>
        </p:txBody>
      </p:sp>
    </p:spTree>
    <p:extLst>
      <p:ext uri="{BB962C8B-B14F-4D97-AF65-F5344CB8AC3E}">
        <p14:creationId xmlns:p14="http://schemas.microsoft.com/office/powerpoint/2010/main" val="240608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9A96-3E3F-A9E1-92FB-D30E04491E39}"/>
              </a:ext>
            </a:extLst>
          </p:cNvPr>
          <p:cNvSpPr>
            <a:spLocks noGrp="1"/>
          </p:cNvSpPr>
          <p:nvPr>
            <p:ph type="title"/>
          </p:nvPr>
        </p:nvSpPr>
        <p:spPr/>
        <p:txBody>
          <a:bodyPr/>
          <a:lstStyle/>
          <a:p>
            <a:r>
              <a:rPr lang="en-US" dirty="0"/>
              <a:t>Hyperparameter tuning</a:t>
            </a:r>
          </a:p>
        </p:txBody>
      </p:sp>
      <p:pic>
        <p:nvPicPr>
          <p:cNvPr id="16" name="Picture 15">
            <a:extLst>
              <a:ext uri="{FF2B5EF4-FFF2-40B4-BE49-F238E27FC236}">
                <a16:creationId xmlns:a16="http://schemas.microsoft.com/office/drawing/2014/main" id="{D26CA4D8-C5F7-1A65-1EC1-E719DFF58298}"/>
              </a:ext>
            </a:extLst>
          </p:cNvPr>
          <p:cNvPicPr>
            <a:picLocks noChangeAspect="1"/>
          </p:cNvPicPr>
          <p:nvPr/>
        </p:nvPicPr>
        <p:blipFill>
          <a:blip r:embed="rId2"/>
          <a:stretch>
            <a:fillRect/>
          </a:stretch>
        </p:blipFill>
        <p:spPr>
          <a:xfrm>
            <a:off x="1447800" y="1827782"/>
            <a:ext cx="4143375" cy="3752850"/>
          </a:xfrm>
          <a:prstGeom prst="rect">
            <a:avLst/>
          </a:prstGeom>
        </p:spPr>
      </p:pic>
      <p:pic>
        <p:nvPicPr>
          <p:cNvPr id="20" name="Picture 19">
            <a:extLst>
              <a:ext uri="{FF2B5EF4-FFF2-40B4-BE49-F238E27FC236}">
                <a16:creationId xmlns:a16="http://schemas.microsoft.com/office/drawing/2014/main" id="{70E372C3-C922-9761-158E-A17006E73357}"/>
              </a:ext>
            </a:extLst>
          </p:cNvPr>
          <p:cNvPicPr>
            <a:picLocks noChangeAspect="1"/>
          </p:cNvPicPr>
          <p:nvPr/>
        </p:nvPicPr>
        <p:blipFill>
          <a:blip r:embed="rId3"/>
          <a:stretch>
            <a:fillRect/>
          </a:stretch>
        </p:blipFill>
        <p:spPr>
          <a:xfrm>
            <a:off x="1291714" y="5670248"/>
            <a:ext cx="4218798" cy="726274"/>
          </a:xfrm>
          <a:prstGeom prst="rect">
            <a:avLst/>
          </a:prstGeom>
        </p:spPr>
      </p:pic>
      <p:pic>
        <p:nvPicPr>
          <p:cNvPr id="5" name="Picture 4">
            <a:extLst>
              <a:ext uri="{FF2B5EF4-FFF2-40B4-BE49-F238E27FC236}">
                <a16:creationId xmlns:a16="http://schemas.microsoft.com/office/drawing/2014/main" id="{0EACB316-9E10-4A66-BBC4-D78CB1081D31}"/>
              </a:ext>
            </a:extLst>
          </p:cNvPr>
          <p:cNvPicPr>
            <a:picLocks noChangeAspect="1"/>
          </p:cNvPicPr>
          <p:nvPr/>
        </p:nvPicPr>
        <p:blipFill rotWithShape="1">
          <a:blip r:embed="rId4"/>
          <a:srcRect t="4479"/>
          <a:stretch/>
        </p:blipFill>
        <p:spPr>
          <a:xfrm>
            <a:off x="6894992" y="710051"/>
            <a:ext cx="3657600" cy="5686471"/>
          </a:xfrm>
          <a:prstGeom prst="rect">
            <a:avLst/>
          </a:prstGeom>
        </p:spPr>
      </p:pic>
    </p:spTree>
    <p:extLst>
      <p:ext uri="{BB962C8B-B14F-4D97-AF65-F5344CB8AC3E}">
        <p14:creationId xmlns:p14="http://schemas.microsoft.com/office/powerpoint/2010/main" val="101517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4AD5F-B694-4103-8F18-AEAA37799CAB}"/>
              </a:ext>
            </a:extLst>
          </p:cNvPr>
          <p:cNvSpPr txBox="1"/>
          <p:nvPr/>
        </p:nvSpPr>
        <p:spPr>
          <a:xfrm>
            <a:off x="2424417" y="2050741"/>
            <a:ext cx="6644081" cy="2246769"/>
          </a:xfrm>
          <a:prstGeom prst="rect">
            <a:avLst/>
          </a:prstGeom>
          <a:noFill/>
        </p:spPr>
        <p:txBody>
          <a:bodyPr wrap="square" rtlCol="0">
            <a:spAutoFit/>
          </a:bodyPr>
          <a:lstStyle/>
          <a:p>
            <a:pPr algn="ctr"/>
            <a:r>
              <a:rPr lang="en-US" sz="7000" dirty="0"/>
              <a:t>Supervised Models</a:t>
            </a:r>
          </a:p>
        </p:txBody>
      </p:sp>
    </p:spTree>
    <p:extLst>
      <p:ext uri="{BB962C8B-B14F-4D97-AF65-F5344CB8AC3E}">
        <p14:creationId xmlns:p14="http://schemas.microsoft.com/office/powerpoint/2010/main" val="38464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A1A1-FA0D-E9E5-2040-7BBD3E0D7E01}"/>
              </a:ext>
            </a:extLst>
          </p:cNvPr>
          <p:cNvSpPr>
            <a:spLocks noGrp="1"/>
          </p:cNvSpPr>
          <p:nvPr>
            <p:ph type="title"/>
          </p:nvPr>
        </p:nvSpPr>
        <p:spPr/>
        <p:txBody>
          <a:bodyPr/>
          <a:lstStyle/>
          <a:p>
            <a:r>
              <a:rPr lang="en-US" dirty="0"/>
              <a:t>Tree Models have High Accuracy</a:t>
            </a:r>
          </a:p>
        </p:txBody>
      </p:sp>
      <p:pic>
        <p:nvPicPr>
          <p:cNvPr id="6" name="Picture 5">
            <a:extLst>
              <a:ext uri="{FF2B5EF4-FFF2-40B4-BE49-F238E27FC236}">
                <a16:creationId xmlns:a16="http://schemas.microsoft.com/office/drawing/2014/main" id="{C05EEB0E-D683-BE5D-8268-0621367E5C5A}"/>
              </a:ext>
            </a:extLst>
          </p:cNvPr>
          <p:cNvPicPr>
            <a:picLocks noChangeAspect="1"/>
          </p:cNvPicPr>
          <p:nvPr/>
        </p:nvPicPr>
        <p:blipFill>
          <a:blip r:embed="rId2"/>
          <a:stretch>
            <a:fillRect/>
          </a:stretch>
        </p:blipFill>
        <p:spPr>
          <a:xfrm>
            <a:off x="4059499" y="2089118"/>
            <a:ext cx="6730238" cy="2084489"/>
          </a:xfrm>
          <a:prstGeom prst="rect">
            <a:avLst/>
          </a:prstGeom>
        </p:spPr>
      </p:pic>
      <p:pic>
        <p:nvPicPr>
          <p:cNvPr id="7" name="Picture 6">
            <a:extLst>
              <a:ext uri="{FF2B5EF4-FFF2-40B4-BE49-F238E27FC236}">
                <a16:creationId xmlns:a16="http://schemas.microsoft.com/office/drawing/2014/main" id="{FB865E19-7CE1-BDAF-AE60-65D2450770B3}"/>
              </a:ext>
            </a:extLst>
          </p:cNvPr>
          <p:cNvPicPr>
            <a:picLocks noChangeAspect="1"/>
          </p:cNvPicPr>
          <p:nvPr/>
        </p:nvPicPr>
        <p:blipFill>
          <a:blip r:embed="rId3"/>
          <a:stretch>
            <a:fillRect/>
          </a:stretch>
        </p:blipFill>
        <p:spPr>
          <a:xfrm>
            <a:off x="4150574" y="4173607"/>
            <a:ext cx="6639163" cy="2145992"/>
          </a:xfrm>
          <a:prstGeom prst="rect">
            <a:avLst/>
          </a:prstGeom>
        </p:spPr>
      </p:pic>
      <p:sp>
        <p:nvSpPr>
          <p:cNvPr id="8" name="Arrow: Right 7">
            <a:extLst>
              <a:ext uri="{FF2B5EF4-FFF2-40B4-BE49-F238E27FC236}">
                <a16:creationId xmlns:a16="http://schemas.microsoft.com/office/drawing/2014/main" id="{611FC6F3-00D7-DF23-FDEB-5A1AD2C8717F}"/>
              </a:ext>
            </a:extLst>
          </p:cNvPr>
          <p:cNvSpPr/>
          <p:nvPr/>
        </p:nvSpPr>
        <p:spPr>
          <a:xfrm>
            <a:off x="3003257" y="3140641"/>
            <a:ext cx="755009" cy="50333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340D6D0-56F7-A0AB-5C50-A277CD9CD107}"/>
              </a:ext>
            </a:extLst>
          </p:cNvPr>
          <p:cNvSpPr/>
          <p:nvPr/>
        </p:nvSpPr>
        <p:spPr>
          <a:xfrm>
            <a:off x="3003256" y="4994933"/>
            <a:ext cx="755009" cy="50333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6D4CADA-B5B2-B91C-8814-1A9F04958D33}"/>
              </a:ext>
            </a:extLst>
          </p:cNvPr>
          <p:cNvSpPr txBox="1"/>
          <p:nvPr/>
        </p:nvSpPr>
        <p:spPr>
          <a:xfrm>
            <a:off x="1433468" y="2901905"/>
            <a:ext cx="1208015" cy="830997"/>
          </a:xfrm>
          <a:prstGeom prst="rect">
            <a:avLst/>
          </a:prstGeom>
          <a:noFill/>
        </p:spPr>
        <p:txBody>
          <a:bodyPr wrap="square" rtlCol="0">
            <a:spAutoFit/>
          </a:bodyPr>
          <a:lstStyle/>
          <a:p>
            <a:pPr algn="ctr"/>
            <a:r>
              <a:rPr lang="en-US" sz="2400" dirty="0"/>
              <a:t>Wins or Losses</a:t>
            </a:r>
          </a:p>
        </p:txBody>
      </p:sp>
      <p:sp>
        <p:nvSpPr>
          <p:cNvPr id="12" name="TextBox 11">
            <a:extLst>
              <a:ext uri="{FF2B5EF4-FFF2-40B4-BE49-F238E27FC236}">
                <a16:creationId xmlns:a16="http://schemas.microsoft.com/office/drawing/2014/main" id="{66AF0F27-5FCE-1872-E808-83B31710EFA3}"/>
              </a:ext>
            </a:extLst>
          </p:cNvPr>
          <p:cNvSpPr txBox="1"/>
          <p:nvPr/>
        </p:nvSpPr>
        <p:spPr>
          <a:xfrm>
            <a:off x="1300292" y="4680356"/>
            <a:ext cx="1474366" cy="1200329"/>
          </a:xfrm>
          <a:prstGeom prst="rect">
            <a:avLst/>
          </a:prstGeom>
          <a:noFill/>
        </p:spPr>
        <p:txBody>
          <a:bodyPr wrap="square" rtlCol="0">
            <a:spAutoFit/>
          </a:bodyPr>
          <a:lstStyle/>
          <a:p>
            <a:pPr algn="ctr"/>
            <a:r>
              <a:rPr lang="en-US" sz="2400" dirty="0"/>
              <a:t>Wins, Losses, or Draws</a:t>
            </a:r>
          </a:p>
        </p:txBody>
      </p:sp>
    </p:spTree>
    <p:extLst>
      <p:ext uri="{BB962C8B-B14F-4D97-AF65-F5344CB8AC3E}">
        <p14:creationId xmlns:p14="http://schemas.microsoft.com/office/powerpoint/2010/main" val="337493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85C4-1716-6F8D-0A37-C0167239AE4D}"/>
              </a:ext>
            </a:extLst>
          </p:cNvPr>
          <p:cNvSpPr>
            <a:spLocks noGrp="1"/>
          </p:cNvSpPr>
          <p:nvPr>
            <p:ph type="title"/>
          </p:nvPr>
        </p:nvSpPr>
        <p:spPr/>
        <p:txBody>
          <a:bodyPr/>
          <a:lstStyle/>
          <a:p>
            <a:r>
              <a:rPr lang="en-US" dirty="0"/>
              <a:t>High Prediction Accuracy Overall</a:t>
            </a:r>
          </a:p>
        </p:txBody>
      </p:sp>
      <p:pic>
        <p:nvPicPr>
          <p:cNvPr id="4" name="Picture 3">
            <a:extLst>
              <a:ext uri="{FF2B5EF4-FFF2-40B4-BE49-F238E27FC236}">
                <a16:creationId xmlns:a16="http://schemas.microsoft.com/office/drawing/2014/main" id="{DC37AEFF-1886-5989-E6F5-A669F84F2609}"/>
              </a:ext>
            </a:extLst>
          </p:cNvPr>
          <p:cNvPicPr>
            <a:picLocks noChangeAspect="1"/>
          </p:cNvPicPr>
          <p:nvPr/>
        </p:nvPicPr>
        <p:blipFill>
          <a:blip r:embed="rId2"/>
          <a:stretch>
            <a:fillRect/>
          </a:stretch>
        </p:blipFill>
        <p:spPr>
          <a:xfrm>
            <a:off x="1913361" y="2001237"/>
            <a:ext cx="7155138" cy="4472883"/>
          </a:xfrm>
          <a:prstGeom prst="rect">
            <a:avLst/>
          </a:prstGeom>
        </p:spPr>
      </p:pic>
    </p:spTree>
    <p:extLst>
      <p:ext uri="{BB962C8B-B14F-4D97-AF65-F5344CB8AC3E}">
        <p14:creationId xmlns:p14="http://schemas.microsoft.com/office/powerpoint/2010/main" val="390314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99E0-5F9F-45DF-9A0D-B6F51FE44C1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F5BBA25-E1D2-44BC-8FAA-20E35664AF1B}"/>
              </a:ext>
            </a:extLst>
          </p:cNvPr>
          <p:cNvSpPr>
            <a:spLocks noGrp="1"/>
          </p:cNvSpPr>
          <p:nvPr>
            <p:ph sz="half" idx="1"/>
          </p:nvPr>
        </p:nvSpPr>
        <p:spPr>
          <a:xfrm>
            <a:off x="1097280" y="2120900"/>
            <a:ext cx="4087279" cy="3748193"/>
          </a:xfrm>
        </p:spPr>
        <p:txBody>
          <a:bodyPr/>
          <a:lstStyle/>
          <a:p>
            <a:r>
              <a:rPr lang="en-US" dirty="0"/>
              <a:t>The </a:t>
            </a:r>
            <a:r>
              <a:rPr lang="en-US" dirty="0" err="1"/>
              <a:t>Fifa</a:t>
            </a:r>
            <a:r>
              <a:rPr lang="en-US" dirty="0"/>
              <a:t> World Cup is the largest soccer tournament in the world. It begin in 1930 and occurs every 4 years since then. </a:t>
            </a:r>
          </a:p>
          <a:p>
            <a:r>
              <a:rPr lang="en-US" dirty="0"/>
              <a:t>We will be analyzing the </a:t>
            </a:r>
            <a:r>
              <a:rPr lang="en-US" dirty="0" err="1"/>
              <a:t>Fifa</a:t>
            </a:r>
            <a:r>
              <a:rPr lang="en-US" dirty="0"/>
              <a:t> World Cup 2022 Data from Kaggle.com using machine learning approaches, particularly supervised learning, to make predictions.</a:t>
            </a:r>
          </a:p>
        </p:txBody>
      </p:sp>
      <p:pic>
        <p:nvPicPr>
          <p:cNvPr id="13" name="Content Placeholder 12">
            <a:extLst>
              <a:ext uri="{FF2B5EF4-FFF2-40B4-BE49-F238E27FC236}">
                <a16:creationId xmlns:a16="http://schemas.microsoft.com/office/drawing/2014/main" id="{6ABFB268-07EF-EDF8-9ACC-3EE2BD9765C4}"/>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989638" y="1917053"/>
            <a:ext cx="5704200" cy="3793515"/>
          </a:xfrm>
        </p:spPr>
      </p:pic>
      <p:sp>
        <p:nvSpPr>
          <p:cNvPr id="14" name="TextBox 13">
            <a:extLst>
              <a:ext uri="{FF2B5EF4-FFF2-40B4-BE49-F238E27FC236}">
                <a16:creationId xmlns:a16="http://schemas.microsoft.com/office/drawing/2014/main" id="{038FD92A-EFDE-89BC-0F72-2D168602D8E1}"/>
              </a:ext>
            </a:extLst>
          </p:cNvPr>
          <p:cNvSpPr txBox="1"/>
          <p:nvPr/>
        </p:nvSpPr>
        <p:spPr>
          <a:xfrm>
            <a:off x="5989638" y="5832242"/>
            <a:ext cx="5218054" cy="230832"/>
          </a:xfrm>
          <a:prstGeom prst="rect">
            <a:avLst/>
          </a:prstGeom>
          <a:noFill/>
        </p:spPr>
        <p:txBody>
          <a:bodyPr wrap="square" rtlCol="0">
            <a:spAutoFit/>
          </a:bodyPr>
          <a:lstStyle/>
          <a:p>
            <a:r>
              <a:rPr lang="en-US" sz="900">
                <a:hlinkClick r:id="rId3" tooltip="https://www.soccer24.co.zw/2019/12/09/russia-banned-from-2022-fifa-world-cup/"/>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40570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4AD5F-B694-4103-8F18-AEAA37799CAB}"/>
              </a:ext>
            </a:extLst>
          </p:cNvPr>
          <p:cNvSpPr txBox="1"/>
          <p:nvPr/>
        </p:nvSpPr>
        <p:spPr>
          <a:xfrm>
            <a:off x="1278384" y="2343704"/>
            <a:ext cx="9392575" cy="1169551"/>
          </a:xfrm>
          <a:prstGeom prst="rect">
            <a:avLst/>
          </a:prstGeom>
          <a:noFill/>
        </p:spPr>
        <p:txBody>
          <a:bodyPr wrap="square" rtlCol="0">
            <a:spAutoFit/>
          </a:bodyPr>
          <a:lstStyle/>
          <a:p>
            <a:pPr algn="ctr"/>
            <a:r>
              <a:rPr lang="en-US" sz="7000" dirty="0"/>
              <a:t>Conclusion</a:t>
            </a:r>
          </a:p>
        </p:txBody>
      </p:sp>
    </p:spTree>
    <p:extLst>
      <p:ext uri="{BB962C8B-B14F-4D97-AF65-F5344CB8AC3E}">
        <p14:creationId xmlns:p14="http://schemas.microsoft.com/office/powerpoint/2010/main" val="228588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C988-1389-40D2-B7FE-E5F5C704E62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B6E080B-3FA4-44D1-AD1E-F94EF213435F}"/>
              </a:ext>
            </a:extLst>
          </p:cNvPr>
          <p:cNvSpPr>
            <a:spLocks noGrp="1"/>
          </p:cNvSpPr>
          <p:nvPr>
            <p:ph idx="1"/>
          </p:nvPr>
        </p:nvSpPr>
        <p:spPr>
          <a:xfrm>
            <a:off x="1024128" y="2084832"/>
            <a:ext cx="9720073" cy="4224528"/>
          </a:xfrm>
        </p:spPr>
        <p:txBody>
          <a:bodyPr>
            <a:normAutofit fontScale="77500" lnSpcReduction="20000"/>
          </a:bodyPr>
          <a:lstStyle/>
          <a:p>
            <a:pPr marL="0" indent="0">
              <a:buNone/>
            </a:pPr>
            <a:r>
              <a:rPr lang="en-US" dirty="0"/>
              <a:t>After analyzing the </a:t>
            </a:r>
            <a:r>
              <a:rPr lang="en-US" dirty="0" err="1"/>
              <a:t>Fifa</a:t>
            </a:r>
            <a:r>
              <a:rPr lang="en-US" dirty="0"/>
              <a:t> World Cup 2022 Dataset, here are our conclusions</a:t>
            </a:r>
          </a:p>
          <a:p>
            <a:pPr marL="0" indent="0">
              <a:buNone/>
            </a:pPr>
            <a:r>
              <a:rPr lang="en-US" i="1" dirty="0"/>
              <a:t>1. Can we reliably cluster home team continent?</a:t>
            </a:r>
          </a:p>
          <a:p>
            <a:pPr marL="0" indent="0">
              <a:buNone/>
            </a:pPr>
            <a:r>
              <a:rPr lang="en-US" dirty="0"/>
              <a:t>There’s an average rate of 16.67% per home team continent group if we were to divide them up evenly. Using unsupervised learning, we got a accuracy of 26% with hierarchical clustering and nearly 28% with K-means clustering when comparing our predicted cluster groups with our actual groups. This is not too bad but given the diversity of countries within each continent and fairly low accuracy scores, it is difficult to say in general if there are large difference between home team continents.</a:t>
            </a:r>
          </a:p>
          <a:p>
            <a:pPr marL="0" indent="0">
              <a:buNone/>
            </a:pPr>
            <a:r>
              <a:rPr lang="en-US" i="1" dirty="0"/>
              <a:t>2. Does home team really have an advantage?</a:t>
            </a:r>
          </a:p>
          <a:p>
            <a:pPr marL="0" indent="0">
              <a:buNone/>
            </a:pPr>
            <a:r>
              <a:rPr lang="en-US" dirty="0"/>
              <a:t>Our best hierarchical model had an accuracy score of 62% with specificity being very high (probability of actual negative outcome) and sensitivity being very low (probability of actual positive outcome). </a:t>
            </a:r>
            <a:r>
              <a:rPr lang="en-US" b="1" dirty="0"/>
              <a:t>According to our unsupervised model we cannot conclude that there is significant home team advantage </a:t>
            </a:r>
            <a:r>
              <a:rPr lang="en-US" dirty="0"/>
              <a:t>because our model is good at predicting losses but not wins.</a:t>
            </a:r>
            <a:endParaRPr lang="en-US" b="1" dirty="0"/>
          </a:p>
          <a:p>
            <a:pPr marL="0" indent="0">
              <a:buNone/>
            </a:pPr>
            <a:r>
              <a:rPr lang="en-US" dirty="0"/>
              <a:t>On the contrary, our supervised learning models, especially tree models, had really high prediction accuracy but this may be deceiving because we would need to take a deeper look into the data itself and at how were running the models with certain hyperparameters to make sure we are not overfitting.</a:t>
            </a:r>
          </a:p>
          <a:p>
            <a:pPr marL="0" indent="0">
              <a:buNone/>
            </a:pPr>
            <a:r>
              <a:rPr lang="en-US" dirty="0"/>
              <a:t>The full report can be found here: </a:t>
            </a:r>
            <a:r>
              <a:rPr lang="en-US" dirty="0" err="1">
                <a:hlinkClick r:id="rId3"/>
              </a:rPr>
              <a:t>Fifa</a:t>
            </a:r>
            <a:r>
              <a:rPr lang="en-US" dirty="0">
                <a:hlinkClick r:id="rId3"/>
              </a:rPr>
              <a:t> data full analysis and report</a:t>
            </a:r>
            <a:r>
              <a:rPr lang="en-US" dirty="0"/>
              <a:t> </a:t>
            </a:r>
          </a:p>
        </p:txBody>
      </p:sp>
    </p:spTree>
    <p:extLst>
      <p:ext uri="{BB962C8B-B14F-4D97-AF65-F5344CB8AC3E}">
        <p14:creationId xmlns:p14="http://schemas.microsoft.com/office/powerpoint/2010/main" val="347203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EEF5-D052-9DED-8D48-2805B3BFB28C}"/>
              </a:ext>
            </a:extLst>
          </p:cNvPr>
          <p:cNvSpPr>
            <a:spLocks noGrp="1"/>
          </p:cNvSpPr>
          <p:nvPr>
            <p:ph type="title"/>
          </p:nvPr>
        </p:nvSpPr>
        <p:spPr/>
        <p:txBody>
          <a:bodyPr/>
          <a:lstStyle/>
          <a:p>
            <a:r>
              <a:rPr lang="en-US" dirty="0"/>
              <a:t>Thank You!</a:t>
            </a:r>
          </a:p>
        </p:txBody>
      </p:sp>
      <p:pic>
        <p:nvPicPr>
          <p:cNvPr id="13" name="Content Placeholder 12">
            <a:extLst>
              <a:ext uri="{FF2B5EF4-FFF2-40B4-BE49-F238E27FC236}">
                <a16:creationId xmlns:a16="http://schemas.microsoft.com/office/drawing/2014/main" id="{CA962213-11DD-2429-FDDD-CC023D09973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137883" y="1759508"/>
            <a:ext cx="9370458" cy="4616126"/>
          </a:xfrm>
        </p:spPr>
      </p:pic>
      <p:sp>
        <p:nvSpPr>
          <p:cNvPr id="14" name="TextBox 13">
            <a:extLst>
              <a:ext uri="{FF2B5EF4-FFF2-40B4-BE49-F238E27FC236}">
                <a16:creationId xmlns:a16="http://schemas.microsoft.com/office/drawing/2014/main" id="{3149A0AF-F150-72B0-6E13-C7BFAD44440E}"/>
              </a:ext>
            </a:extLst>
          </p:cNvPr>
          <p:cNvSpPr txBox="1"/>
          <p:nvPr/>
        </p:nvSpPr>
        <p:spPr>
          <a:xfrm>
            <a:off x="1137883" y="6499287"/>
            <a:ext cx="4133088" cy="230832"/>
          </a:xfrm>
          <a:prstGeom prst="rect">
            <a:avLst/>
          </a:prstGeom>
          <a:noFill/>
        </p:spPr>
        <p:txBody>
          <a:bodyPr wrap="square" rtlCol="0">
            <a:spAutoFit/>
          </a:bodyPr>
          <a:lstStyle/>
          <a:p>
            <a:r>
              <a:rPr lang="en-US" sz="900" dirty="0">
                <a:hlinkClick r:id="rId3" tooltip="http://theconversation.com/germany-triumphs-in-a-world-cup-of-many-winners-and-losers-29138"/>
              </a:rPr>
              <a:t>This Photo</a:t>
            </a:r>
            <a:r>
              <a:rPr lang="en-US" sz="900" dirty="0"/>
              <a:t> by Unknown Author is licensed under </a:t>
            </a:r>
            <a:r>
              <a:rPr lang="en-US" sz="900" dirty="0">
                <a:hlinkClick r:id="rId4" tooltip="https://creativecommons.org/licenses/by-nd/3.0/"/>
              </a:rPr>
              <a:t>CC BY-ND</a:t>
            </a:r>
            <a:endParaRPr lang="en-US" sz="900" dirty="0"/>
          </a:p>
        </p:txBody>
      </p:sp>
    </p:spTree>
    <p:extLst>
      <p:ext uri="{BB962C8B-B14F-4D97-AF65-F5344CB8AC3E}">
        <p14:creationId xmlns:p14="http://schemas.microsoft.com/office/powerpoint/2010/main" val="88410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A70F-E73C-2484-8F00-97DD0EC1DB70}"/>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7730FB21-6413-FBDC-E55F-A5F11B0D6B2A}"/>
              </a:ext>
            </a:extLst>
          </p:cNvPr>
          <p:cNvSpPr>
            <a:spLocks noGrp="1"/>
          </p:cNvSpPr>
          <p:nvPr>
            <p:ph type="body" idx="1"/>
          </p:nvPr>
        </p:nvSpPr>
        <p:spPr/>
        <p:txBody>
          <a:bodyPr/>
          <a:lstStyle/>
          <a:p>
            <a:r>
              <a:rPr lang="en-US" dirty="0">
                <a:solidFill>
                  <a:schemeClr val="tx1"/>
                </a:solidFill>
              </a:rPr>
              <a:t>Can we predict home team continent?</a:t>
            </a:r>
          </a:p>
        </p:txBody>
      </p:sp>
      <p:pic>
        <p:nvPicPr>
          <p:cNvPr id="8" name="Content Placeholder 7">
            <a:extLst>
              <a:ext uri="{FF2B5EF4-FFF2-40B4-BE49-F238E27FC236}">
                <a16:creationId xmlns:a16="http://schemas.microsoft.com/office/drawing/2014/main" id="{A00F7602-A8D0-CA81-FDD7-B0107B2520DF}"/>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1023938" y="3434588"/>
            <a:ext cx="4754562" cy="2406587"/>
          </a:xfrm>
        </p:spPr>
      </p:pic>
      <p:sp>
        <p:nvSpPr>
          <p:cNvPr id="5" name="Text Placeholder 4">
            <a:extLst>
              <a:ext uri="{FF2B5EF4-FFF2-40B4-BE49-F238E27FC236}">
                <a16:creationId xmlns:a16="http://schemas.microsoft.com/office/drawing/2014/main" id="{F3C728D5-196A-A6EC-944E-F5B6500DBD31}"/>
              </a:ext>
            </a:extLst>
          </p:cNvPr>
          <p:cNvSpPr>
            <a:spLocks noGrp="1"/>
          </p:cNvSpPr>
          <p:nvPr>
            <p:ph type="body" sz="quarter" idx="3"/>
          </p:nvPr>
        </p:nvSpPr>
        <p:spPr/>
        <p:txBody>
          <a:bodyPr/>
          <a:lstStyle/>
          <a:p>
            <a:r>
              <a:rPr lang="en-US" dirty="0">
                <a:solidFill>
                  <a:schemeClr val="tx1"/>
                </a:solidFill>
              </a:rPr>
              <a:t>Does home team have an advantage?</a:t>
            </a:r>
          </a:p>
        </p:txBody>
      </p:sp>
      <p:sp>
        <p:nvSpPr>
          <p:cNvPr id="9" name="TextBox 8">
            <a:extLst>
              <a:ext uri="{FF2B5EF4-FFF2-40B4-BE49-F238E27FC236}">
                <a16:creationId xmlns:a16="http://schemas.microsoft.com/office/drawing/2014/main" id="{38E815B2-45F6-36DF-7781-40DCA5CD3A1A}"/>
              </a:ext>
            </a:extLst>
          </p:cNvPr>
          <p:cNvSpPr txBox="1"/>
          <p:nvPr/>
        </p:nvSpPr>
        <p:spPr>
          <a:xfrm>
            <a:off x="1023938" y="5841175"/>
            <a:ext cx="4754562" cy="230832"/>
          </a:xfrm>
          <a:prstGeom prst="rect">
            <a:avLst/>
          </a:prstGeom>
          <a:noFill/>
        </p:spPr>
        <p:txBody>
          <a:bodyPr wrap="square" rtlCol="0">
            <a:spAutoFit/>
          </a:bodyPr>
          <a:lstStyle/>
          <a:p>
            <a:r>
              <a:rPr lang="en-US" sz="900">
                <a:hlinkClick r:id="rId3" tooltip="https://edtechmethods.com/student-posts/calling-all-continents/"/>
              </a:rPr>
              <a:t>This Photo</a:t>
            </a:r>
            <a:r>
              <a:rPr lang="en-US" sz="900"/>
              <a:t> by Unknown Author is licensed under </a:t>
            </a:r>
            <a:r>
              <a:rPr lang="en-US" sz="900">
                <a:hlinkClick r:id="rId4" tooltip="https://creativecommons.org/licenses/by-nc/3.0/"/>
              </a:rPr>
              <a:t>CC BY-NC</a:t>
            </a:r>
            <a:endParaRPr lang="en-US" sz="900"/>
          </a:p>
        </p:txBody>
      </p:sp>
      <p:pic>
        <p:nvPicPr>
          <p:cNvPr id="16" name="Content Placeholder 15">
            <a:extLst>
              <a:ext uri="{FF2B5EF4-FFF2-40B4-BE49-F238E27FC236}">
                <a16:creationId xmlns:a16="http://schemas.microsoft.com/office/drawing/2014/main" id="{EC90B9B3-F8DF-7CBF-B930-43B52692D9BF}"/>
              </a:ext>
            </a:extLst>
          </p:cNvPr>
          <p:cNvPicPr>
            <a:picLocks noGrp="1" noChangeAspect="1"/>
          </p:cNvPicPr>
          <p:nvPr>
            <p:ph sz="quarter" idx="4"/>
          </p:nvPr>
        </p:nvPicPr>
        <p:blipFill>
          <a:blip r:embed="rId5">
            <a:extLst>
              <a:ext uri="{837473B0-CC2E-450A-ABE3-18F120FF3D39}">
                <a1611:picAttrSrcUrl xmlns:a1611="http://schemas.microsoft.com/office/drawing/2016/11/main" r:id="rId6"/>
              </a:ext>
            </a:extLst>
          </a:blip>
          <a:stretch>
            <a:fillRect/>
          </a:stretch>
        </p:blipFill>
        <p:spPr>
          <a:xfrm>
            <a:off x="5991225" y="3080240"/>
            <a:ext cx="4754563" cy="3115283"/>
          </a:xfrm>
        </p:spPr>
      </p:pic>
    </p:spTree>
    <p:extLst>
      <p:ext uri="{BB962C8B-B14F-4D97-AF65-F5344CB8AC3E}">
        <p14:creationId xmlns:p14="http://schemas.microsoft.com/office/powerpoint/2010/main" val="318939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99E0-5F9F-45DF-9A0D-B6F51FE44C1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F5BBA25-E1D2-44BC-8FAA-20E35664AF1B}"/>
              </a:ext>
            </a:extLst>
          </p:cNvPr>
          <p:cNvSpPr>
            <a:spLocks noGrp="1"/>
          </p:cNvSpPr>
          <p:nvPr>
            <p:ph sz="half" idx="1"/>
          </p:nvPr>
        </p:nvSpPr>
        <p:spPr>
          <a:xfrm>
            <a:off x="1097280" y="2120900"/>
            <a:ext cx="4087279" cy="3748193"/>
          </a:xfrm>
        </p:spPr>
        <p:txBody>
          <a:bodyPr>
            <a:normAutofit lnSpcReduction="10000"/>
          </a:bodyPr>
          <a:lstStyle/>
          <a:p>
            <a:pPr>
              <a:buFont typeface="+mj-lt"/>
              <a:buAutoNum type="arabicPeriod"/>
            </a:pPr>
            <a:r>
              <a:rPr lang="en-US" dirty="0"/>
              <a:t>Load data, Exploratory Data Analysis (EDA), and cleaning</a:t>
            </a:r>
          </a:p>
          <a:p>
            <a:pPr>
              <a:buFont typeface="+mj-lt"/>
              <a:buAutoNum type="arabicPeriod"/>
            </a:pPr>
            <a:r>
              <a:rPr lang="en-US" dirty="0"/>
              <a:t>Data preprocessing and dimensionality reduction with PCA</a:t>
            </a:r>
          </a:p>
          <a:p>
            <a:pPr>
              <a:buFont typeface="+mj-lt"/>
              <a:buAutoNum type="arabicPeriod"/>
            </a:pPr>
            <a:r>
              <a:rPr lang="en-US" dirty="0"/>
              <a:t>Hierarchical, </a:t>
            </a:r>
            <a:r>
              <a:rPr lang="en-US" dirty="0" err="1"/>
              <a:t>Kmeans</a:t>
            </a:r>
            <a:r>
              <a:rPr lang="en-US" dirty="0"/>
              <a:t> clustering and performance evaluation</a:t>
            </a:r>
          </a:p>
          <a:p>
            <a:pPr>
              <a:buFont typeface="+mj-lt"/>
              <a:buAutoNum type="arabicPeriod"/>
            </a:pPr>
            <a:r>
              <a:rPr lang="en-US" dirty="0"/>
              <a:t>Compare unsupervised clustering to supervised models: </a:t>
            </a:r>
            <a:r>
              <a:rPr lang="en-US" dirty="0" err="1"/>
              <a:t>cnb</a:t>
            </a:r>
            <a:r>
              <a:rPr lang="en-US" dirty="0"/>
              <a:t>, </a:t>
            </a:r>
            <a:r>
              <a:rPr lang="en-US" dirty="0" err="1"/>
              <a:t>knn</a:t>
            </a:r>
            <a:r>
              <a:rPr lang="en-US" dirty="0"/>
              <a:t>, </a:t>
            </a:r>
            <a:r>
              <a:rPr lang="en-US" dirty="0" err="1"/>
              <a:t>adb</a:t>
            </a:r>
            <a:r>
              <a:rPr lang="en-US" dirty="0"/>
              <a:t> and rf</a:t>
            </a:r>
          </a:p>
          <a:p>
            <a:pPr>
              <a:buFont typeface="+mj-lt"/>
              <a:buAutoNum type="arabicPeriod"/>
            </a:pPr>
            <a:r>
              <a:rPr lang="en-US" dirty="0"/>
              <a:t>Discussion/Conclusion</a:t>
            </a:r>
          </a:p>
          <a:p>
            <a:endParaRPr lang="en-US" dirty="0"/>
          </a:p>
        </p:txBody>
      </p:sp>
      <p:pic>
        <p:nvPicPr>
          <p:cNvPr id="8" name="Content Placeholder 7">
            <a:extLst>
              <a:ext uri="{FF2B5EF4-FFF2-40B4-BE49-F238E27FC236}">
                <a16:creationId xmlns:a16="http://schemas.microsoft.com/office/drawing/2014/main" id="{976385BB-3943-CB51-26DC-C40CD3B554B5}"/>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751193" y="2179763"/>
            <a:ext cx="5636176" cy="3500362"/>
          </a:xfrm>
        </p:spPr>
      </p:pic>
      <p:sp>
        <p:nvSpPr>
          <p:cNvPr id="9" name="TextBox 8">
            <a:extLst>
              <a:ext uri="{FF2B5EF4-FFF2-40B4-BE49-F238E27FC236}">
                <a16:creationId xmlns:a16="http://schemas.microsoft.com/office/drawing/2014/main" id="{A3CEB52A-2D2C-13CA-1C9B-E1516C054357}"/>
              </a:ext>
            </a:extLst>
          </p:cNvPr>
          <p:cNvSpPr txBox="1"/>
          <p:nvPr/>
        </p:nvSpPr>
        <p:spPr>
          <a:xfrm>
            <a:off x="5909544" y="5732556"/>
            <a:ext cx="4719308" cy="230832"/>
          </a:xfrm>
          <a:prstGeom prst="rect">
            <a:avLst/>
          </a:prstGeom>
          <a:noFill/>
        </p:spPr>
        <p:txBody>
          <a:bodyPr wrap="square" rtlCol="0">
            <a:spAutoFit/>
          </a:bodyPr>
          <a:lstStyle/>
          <a:p>
            <a:r>
              <a:rPr lang="en-US" sz="900">
                <a:hlinkClick r:id="rId3" tooltip="https://www.wired.it/play/2014/04/22/mondiali-2014-brasile/"/>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31650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84AD5F-B694-4103-8F18-AEAA37799CAB}"/>
              </a:ext>
            </a:extLst>
          </p:cNvPr>
          <p:cNvSpPr txBox="1"/>
          <p:nvPr/>
        </p:nvSpPr>
        <p:spPr>
          <a:xfrm>
            <a:off x="1287262" y="2068496"/>
            <a:ext cx="9392575" cy="2246769"/>
          </a:xfrm>
          <a:prstGeom prst="rect">
            <a:avLst/>
          </a:prstGeom>
          <a:noFill/>
        </p:spPr>
        <p:txBody>
          <a:bodyPr wrap="square" rtlCol="0">
            <a:spAutoFit/>
          </a:bodyPr>
          <a:lstStyle/>
          <a:p>
            <a:pPr algn="ctr"/>
            <a:r>
              <a:rPr lang="en-US" sz="7000" dirty="0"/>
              <a:t>Exploratory Analysis/ Data Visualization</a:t>
            </a:r>
          </a:p>
        </p:txBody>
      </p:sp>
    </p:spTree>
    <p:extLst>
      <p:ext uri="{BB962C8B-B14F-4D97-AF65-F5344CB8AC3E}">
        <p14:creationId xmlns:p14="http://schemas.microsoft.com/office/powerpoint/2010/main" val="378903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5BCE-C385-4DBB-9BE5-CD2987B58689}"/>
              </a:ext>
            </a:extLst>
          </p:cNvPr>
          <p:cNvSpPr>
            <a:spLocks noGrp="1"/>
          </p:cNvSpPr>
          <p:nvPr>
            <p:ph type="title"/>
          </p:nvPr>
        </p:nvSpPr>
        <p:spPr/>
        <p:txBody>
          <a:bodyPr/>
          <a:lstStyle/>
          <a:p>
            <a:r>
              <a:rPr lang="en-US" dirty="0"/>
              <a:t>Read and Examine Dataset</a:t>
            </a:r>
          </a:p>
        </p:txBody>
      </p:sp>
      <p:pic>
        <p:nvPicPr>
          <p:cNvPr id="15" name="Picture 14">
            <a:extLst>
              <a:ext uri="{FF2B5EF4-FFF2-40B4-BE49-F238E27FC236}">
                <a16:creationId xmlns:a16="http://schemas.microsoft.com/office/drawing/2014/main" id="{6B29656B-FC0D-41A0-3600-C2B1F0DED2C3}"/>
              </a:ext>
            </a:extLst>
          </p:cNvPr>
          <p:cNvPicPr>
            <a:picLocks noChangeAspect="1"/>
          </p:cNvPicPr>
          <p:nvPr/>
        </p:nvPicPr>
        <p:blipFill>
          <a:blip r:embed="rId2"/>
          <a:stretch>
            <a:fillRect/>
          </a:stretch>
        </p:blipFill>
        <p:spPr>
          <a:xfrm>
            <a:off x="940238" y="2084832"/>
            <a:ext cx="5444674" cy="3670326"/>
          </a:xfrm>
          <a:prstGeom prst="rect">
            <a:avLst/>
          </a:prstGeom>
        </p:spPr>
      </p:pic>
      <p:pic>
        <p:nvPicPr>
          <p:cNvPr id="17" name="Picture 16">
            <a:extLst>
              <a:ext uri="{FF2B5EF4-FFF2-40B4-BE49-F238E27FC236}">
                <a16:creationId xmlns:a16="http://schemas.microsoft.com/office/drawing/2014/main" id="{D74EAF97-2199-FD61-3722-52B08A2558F3}"/>
              </a:ext>
            </a:extLst>
          </p:cNvPr>
          <p:cNvPicPr>
            <a:picLocks noChangeAspect="1"/>
          </p:cNvPicPr>
          <p:nvPr/>
        </p:nvPicPr>
        <p:blipFill>
          <a:blip r:embed="rId3"/>
          <a:stretch>
            <a:fillRect/>
          </a:stretch>
        </p:blipFill>
        <p:spPr>
          <a:xfrm>
            <a:off x="6708004" y="2084832"/>
            <a:ext cx="4120086" cy="4031555"/>
          </a:xfrm>
          <a:prstGeom prst="rect">
            <a:avLst/>
          </a:prstGeom>
        </p:spPr>
      </p:pic>
    </p:spTree>
    <p:extLst>
      <p:ext uri="{BB962C8B-B14F-4D97-AF65-F5344CB8AC3E}">
        <p14:creationId xmlns:p14="http://schemas.microsoft.com/office/powerpoint/2010/main" val="335903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1D6A-BE1E-5167-7652-838C79C4BB8C}"/>
              </a:ext>
            </a:extLst>
          </p:cNvPr>
          <p:cNvSpPr>
            <a:spLocks noGrp="1"/>
          </p:cNvSpPr>
          <p:nvPr>
            <p:ph type="title"/>
          </p:nvPr>
        </p:nvSpPr>
        <p:spPr/>
        <p:txBody>
          <a:bodyPr/>
          <a:lstStyle/>
          <a:p>
            <a:r>
              <a:rPr lang="en-US" dirty="0"/>
              <a:t>Data Statistics</a:t>
            </a:r>
          </a:p>
        </p:txBody>
      </p:sp>
      <p:pic>
        <p:nvPicPr>
          <p:cNvPr id="5" name="Picture 4">
            <a:extLst>
              <a:ext uri="{FF2B5EF4-FFF2-40B4-BE49-F238E27FC236}">
                <a16:creationId xmlns:a16="http://schemas.microsoft.com/office/drawing/2014/main" id="{689BD0D3-FF55-E8CE-F4AE-315AC1CDDA5D}"/>
              </a:ext>
            </a:extLst>
          </p:cNvPr>
          <p:cNvPicPr>
            <a:picLocks noChangeAspect="1"/>
          </p:cNvPicPr>
          <p:nvPr/>
        </p:nvPicPr>
        <p:blipFill rotWithShape="1">
          <a:blip r:embed="rId2"/>
          <a:srcRect r="36082" b="3665"/>
          <a:stretch/>
        </p:blipFill>
        <p:spPr>
          <a:xfrm>
            <a:off x="987848" y="2223558"/>
            <a:ext cx="4120252" cy="3086673"/>
          </a:xfrm>
          <a:prstGeom prst="rect">
            <a:avLst/>
          </a:prstGeom>
        </p:spPr>
      </p:pic>
      <p:pic>
        <p:nvPicPr>
          <p:cNvPr id="7" name="Picture 6">
            <a:extLst>
              <a:ext uri="{FF2B5EF4-FFF2-40B4-BE49-F238E27FC236}">
                <a16:creationId xmlns:a16="http://schemas.microsoft.com/office/drawing/2014/main" id="{ECF335E7-BEDC-FD9E-F0AC-8713A4BBFF5E}"/>
              </a:ext>
            </a:extLst>
          </p:cNvPr>
          <p:cNvPicPr>
            <a:picLocks noChangeAspect="1"/>
          </p:cNvPicPr>
          <p:nvPr/>
        </p:nvPicPr>
        <p:blipFill>
          <a:blip r:embed="rId3"/>
          <a:stretch>
            <a:fillRect/>
          </a:stretch>
        </p:blipFill>
        <p:spPr>
          <a:xfrm>
            <a:off x="5494789" y="2223558"/>
            <a:ext cx="5709363" cy="3909057"/>
          </a:xfrm>
          <a:prstGeom prst="rect">
            <a:avLst/>
          </a:prstGeom>
        </p:spPr>
      </p:pic>
    </p:spTree>
    <p:extLst>
      <p:ext uri="{BB962C8B-B14F-4D97-AF65-F5344CB8AC3E}">
        <p14:creationId xmlns:p14="http://schemas.microsoft.com/office/powerpoint/2010/main" val="93891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EE2E-144C-0DD1-A5CD-8B78CE2C61CD}"/>
              </a:ext>
            </a:extLst>
          </p:cNvPr>
          <p:cNvSpPr>
            <a:spLocks noGrp="1"/>
          </p:cNvSpPr>
          <p:nvPr>
            <p:ph type="title"/>
          </p:nvPr>
        </p:nvSpPr>
        <p:spPr/>
        <p:txBody>
          <a:bodyPr/>
          <a:lstStyle/>
          <a:p>
            <a:r>
              <a:rPr lang="en-US" dirty="0"/>
              <a:t>Missing Data</a:t>
            </a:r>
          </a:p>
        </p:txBody>
      </p:sp>
      <p:pic>
        <p:nvPicPr>
          <p:cNvPr id="4" name="Picture 3">
            <a:extLst>
              <a:ext uri="{FF2B5EF4-FFF2-40B4-BE49-F238E27FC236}">
                <a16:creationId xmlns:a16="http://schemas.microsoft.com/office/drawing/2014/main" id="{64E1A2F6-C4F0-0A49-D22D-2883BF25E327}"/>
              </a:ext>
            </a:extLst>
          </p:cNvPr>
          <p:cNvPicPr>
            <a:picLocks noChangeAspect="1"/>
          </p:cNvPicPr>
          <p:nvPr/>
        </p:nvPicPr>
        <p:blipFill>
          <a:blip r:embed="rId2"/>
          <a:stretch>
            <a:fillRect/>
          </a:stretch>
        </p:blipFill>
        <p:spPr>
          <a:xfrm>
            <a:off x="560158" y="2386750"/>
            <a:ext cx="6171116" cy="4081076"/>
          </a:xfrm>
          <a:prstGeom prst="rect">
            <a:avLst/>
          </a:prstGeom>
        </p:spPr>
      </p:pic>
      <p:pic>
        <p:nvPicPr>
          <p:cNvPr id="6" name="Picture 5">
            <a:extLst>
              <a:ext uri="{FF2B5EF4-FFF2-40B4-BE49-F238E27FC236}">
                <a16:creationId xmlns:a16="http://schemas.microsoft.com/office/drawing/2014/main" id="{5032F070-AE74-A460-5CB4-443014F4F7FE}"/>
              </a:ext>
            </a:extLst>
          </p:cNvPr>
          <p:cNvPicPr>
            <a:picLocks noChangeAspect="1"/>
          </p:cNvPicPr>
          <p:nvPr/>
        </p:nvPicPr>
        <p:blipFill rotWithShape="1">
          <a:blip r:embed="rId3"/>
          <a:srcRect r="38716"/>
          <a:stretch/>
        </p:blipFill>
        <p:spPr>
          <a:xfrm>
            <a:off x="6923875" y="3263272"/>
            <a:ext cx="4623165" cy="1724025"/>
          </a:xfrm>
          <a:prstGeom prst="rect">
            <a:avLst/>
          </a:prstGeom>
        </p:spPr>
      </p:pic>
      <p:sp>
        <p:nvSpPr>
          <p:cNvPr id="7" name="TextBox 6">
            <a:extLst>
              <a:ext uri="{FF2B5EF4-FFF2-40B4-BE49-F238E27FC236}">
                <a16:creationId xmlns:a16="http://schemas.microsoft.com/office/drawing/2014/main" id="{7B9C74E0-BA67-8AC6-3067-23475EA13310}"/>
              </a:ext>
            </a:extLst>
          </p:cNvPr>
          <p:cNvSpPr txBox="1"/>
          <p:nvPr/>
        </p:nvSpPr>
        <p:spPr>
          <a:xfrm>
            <a:off x="1447800" y="2084832"/>
            <a:ext cx="4395832" cy="369332"/>
          </a:xfrm>
          <a:prstGeom prst="rect">
            <a:avLst/>
          </a:prstGeom>
          <a:noFill/>
        </p:spPr>
        <p:txBody>
          <a:bodyPr wrap="square" rtlCol="0">
            <a:spAutoFit/>
          </a:bodyPr>
          <a:lstStyle/>
          <a:p>
            <a:r>
              <a:rPr lang="en-US" dirty="0"/>
              <a:t>View null values and impute missing data</a:t>
            </a:r>
          </a:p>
        </p:txBody>
      </p:sp>
      <p:sp>
        <p:nvSpPr>
          <p:cNvPr id="9" name="TextBox 8">
            <a:extLst>
              <a:ext uri="{FF2B5EF4-FFF2-40B4-BE49-F238E27FC236}">
                <a16:creationId xmlns:a16="http://schemas.microsoft.com/office/drawing/2014/main" id="{9F1FC1B7-E70C-2CBB-0AAA-76777DD21F99}"/>
              </a:ext>
            </a:extLst>
          </p:cNvPr>
          <p:cNvSpPr txBox="1"/>
          <p:nvPr/>
        </p:nvSpPr>
        <p:spPr>
          <a:xfrm>
            <a:off x="6923875" y="2581622"/>
            <a:ext cx="4395832" cy="369332"/>
          </a:xfrm>
          <a:prstGeom prst="rect">
            <a:avLst/>
          </a:prstGeom>
          <a:noFill/>
        </p:spPr>
        <p:txBody>
          <a:bodyPr wrap="square" rtlCol="0">
            <a:spAutoFit/>
          </a:bodyPr>
          <a:lstStyle/>
          <a:p>
            <a:r>
              <a:rPr lang="en-US" dirty="0"/>
              <a:t>Extract year from date and filter by year</a:t>
            </a:r>
          </a:p>
        </p:txBody>
      </p:sp>
    </p:spTree>
    <p:extLst>
      <p:ext uri="{BB962C8B-B14F-4D97-AF65-F5344CB8AC3E}">
        <p14:creationId xmlns:p14="http://schemas.microsoft.com/office/powerpoint/2010/main" val="407707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4FE0-A47A-95DA-3FD5-1017652FBCF9}"/>
              </a:ext>
            </a:extLst>
          </p:cNvPr>
          <p:cNvSpPr>
            <a:spLocks noGrp="1"/>
          </p:cNvSpPr>
          <p:nvPr>
            <p:ph type="title"/>
          </p:nvPr>
        </p:nvSpPr>
        <p:spPr/>
        <p:txBody>
          <a:bodyPr/>
          <a:lstStyle/>
          <a:p>
            <a:r>
              <a:rPr lang="en-US" dirty="0"/>
              <a:t>Get Label Columns The Split Train/Test </a:t>
            </a:r>
          </a:p>
        </p:txBody>
      </p:sp>
      <p:pic>
        <p:nvPicPr>
          <p:cNvPr id="4" name="Picture 3">
            <a:extLst>
              <a:ext uri="{FF2B5EF4-FFF2-40B4-BE49-F238E27FC236}">
                <a16:creationId xmlns:a16="http://schemas.microsoft.com/office/drawing/2014/main" id="{110174BB-832D-32C6-2023-13757BEE6E9E}"/>
              </a:ext>
            </a:extLst>
          </p:cNvPr>
          <p:cNvPicPr>
            <a:picLocks noChangeAspect="1"/>
          </p:cNvPicPr>
          <p:nvPr/>
        </p:nvPicPr>
        <p:blipFill>
          <a:blip r:embed="rId2"/>
          <a:stretch>
            <a:fillRect/>
          </a:stretch>
        </p:blipFill>
        <p:spPr>
          <a:xfrm>
            <a:off x="392628" y="2504928"/>
            <a:ext cx="5270367" cy="3101699"/>
          </a:xfrm>
          <a:prstGeom prst="rect">
            <a:avLst/>
          </a:prstGeom>
        </p:spPr>
      </p:pic>
      <p:pic>
        <p:nvPicPr>
          <p:cNvPr id="6" name="Picture 5">
            <a:extLst>
              <a:ext uri="{FF2B5EF4-FFF2-40B4-BE49-F238E27FC236}">
                <a16:creationId xmlns:a16="http://schemas.microsoft.com/office/drawing/2014/main" id="{D463DBF0-7A3C-93F4-E3D1-29C4940D74E1}"/>
              </a:ext>
            </a:extLst>
          </p:cNvPr>
          <p:cNvPicPr>
            <a:picLocks noChangeAspect="1"/>
          </p:cNvPicPr>
          <p:nvPr/>
        </p:nvPicPr>
        <p:blipFill>
          <a:blip r:embed="rId3"/>
          <a:stretch>
            <a:fillRect/>
          </a:stretch>
        </p:blipFill>
        <p:spPr>
          <a:xfrm>
            <a:off x="6529006" y="1987433"/>
            <a:ext cx="3631527" cy="2347206"/>
          </a:xfrm>
          <a:prstGeom prst="rect">
            <a:avLst/>
          </a:prstGeom>
        </p:spPr>
      </p:pic>
      <p:sp>
        <p:nvSpPr>
          <p:cNvPr id="7" name="TextBox 6">
            <a:extLst>
              <a:ext uri="{FF2B5EF4-FFF2-40B4-BE49-F238E27FC236}">
                <a16:creationId xmlns:a16="http://schemas.microsoft.com/office/drawing/2014/main" id="{130C4CA0-52CA-2B61-B9C6-7D7844B04DB8}"/>
              </a:ext>
            </a:extLst>
          </p:cNvPr>
          <p:cNvSpPr txBox="1"/>
          <p:nvPr/>
        </p:nvSpPr>
        <p:spPr>
          <a:xfrm>
            <a:off x="1434517" y="2084832"/>
            <a:ext cx="4068661" cy="369332"/>
          </a:xfrm>
          <a:prstGeom prst="rect">
            <a:avLst/>
          </a:prstGeom>
          <a:noFill/>
        </p:spPr>
        <p:txBody>
          <a:bodyPr wrap="square" rtlCol="0">
            <a:spAutoFit/>
          </a:bodyPr>
          <a:lstStyle/>
          <a:p>
            <a:r>
              <a:rPr lang="en-US" dirty="0"/>
              <a:t>Home team continent data by countries</a:t>
            </a:r>
          </a:p>
        </p:txBody>
      </p:sp>
      <p:sp>
        <p:nvSpPr>
          <p:cNvPr id="8" name="TextBox 7">
            <a:extLst>
              <a:ext uri="{FF2B5EF4-FFF2-40B4-BE49-F238E27FC236}">
                <a16:creationId xmlns:a16="http://schemas.microsoft.com/office/drawing/2014/main" id="{A1391A70-A4F3-8A52-B900-F0D671406A0F}"/>
              </a:ext>
            </a:extLst>
          </p:cNvPr>
          <p:cNvSpPr txBox="1"/>
          <p:nvPr/>
        </p:nvSpPr>
        <p:spPr>
          <a:xfrm>
            <a:off x="6780224" y="1621369"/>
            <a:ext cx="4068661" cy="369332"/>
          </a:xfrm>
          <a:prstGeom prst="rect">
            <a:avLst/>
          </a:prstGeom>
          <a:noFill/>
        </p:spPr>
        <p:txBody>
          <a:bodyPr wrap="square" rtlCol="0">
            <a:spAutoFit/>
          </a:bodyPr>
          <a:lstStyle/>
          <a:p>
            <a:r>
              <a:rPr lang="en-US" dirty="0"/>
              <a:t>Home team wins, losses and draws</a:t>
            </a:r>
          </a:p>
        </p:txBody>
      </p:sp>
      <p:pic>
        <p:nvPicPr>
          <p:cNvPr id="10" name="Picture 9">
            <a:extLst>
              <a:ext uri="{FF2B5EF4-FFF2-40B4-BE49-F238E27FC236}">
                <a16:creationId xmlns:a16="http://schemas.microsoft.com/office/drawing/2014/main" id="{767578AF-FFF0-3D2D-80A9-D4EFA00FAF4E}"/>
              </a:ext>
            </a:extLst>
          </p:cNvPr>
          <p:cNvPicPr>
            <a:picLocks noChangeAspect="1"/>
          </p:cNvPicPr>
          <p:nvPr/>
        </p:nvPicPr>
        <p:blipFill>
          <a:blip r:embed="rId4"/>
          <a:stretch>
            <a:fillRect/>
          </a:stretch>
        </p:blipFill>
        <p:spPr>
          <a:xfrm>
            <a:off x="6590744" y="4237239"/>
            <a:ext cx="3508053" cy="2347206"/>
          </a:xfrm>
          <a:prstGeom prst="rect">
            <a:avLst/>
          </a:prstGeom>
        </p:spPr>
      </p:pic>
      <p:sp>
        <p:nvSpPr>
          <p:cNvPr id="11" name="Arrow: Down 10">
            <a:extLst>
              <a:ext uri="{FF2B5EF4-FFF2-40B4-BE49-F238E27FC236}">
                <a16:creationId xmlns:a16="http://schemas.microsoft.com/office/drawing/2014/main" id="{7A42623C-903E-7519-574F-B0F29F67BADC}"/>
              </a:ext>
            </a:extLst>
          </p:cNvPr>
          <p:cNvSpPr/>
          <p:nvPr/>
        </p:nvSpPr>
        <p:spPr>
          <a:xfrm>
            <a:off x="9420837" y="3429000"/>
            <a:ext cx="151002" cy="80823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47911A8-737B-D7B2-92FF-F16DAE591C66}"/>
              </a:ext>
            </a:extLst>
          </p:cNvPr>
          <p:cNvPicPr>
            <a:picLocks noChangeAspect="1"/>
          </p:cNvPicPr>
          <p:nvPr/>
        </p:nvPicPr>
        <p:blipFill>
          <a:blip r:embed="rId5"/>
          <a:stretch>
            <a:fillRect/>
          </a:stretch>
        </p:blipFill>
        <p:spPr>
          <a:xfrm>
            <a:off x="1434517" y="6011287"/>
            <a:ext cx="4547135" cy="522993"/>
          </a:xfrm>
          <a:prstGeom prst="rect">
            <a:avLst/>
          </a:prstGeom>
        </p:spPr>
      </p:pic>
    </p:spTree>
    <p:extLst>
      <p:ext uri="{BB962C8B-B14F-4D97-AF65-F5344CB8AC3E}">
        <p14:creationId xmlns:p14="http://schemas.microsoft.com/office/powerpoint/2010/main" val="4048401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170</TotalTime>
  <Words>587</Words>
  <Application>Microsoft Office PowerPoint</Application>
  <PresentationFormat>Widescreen</PresentationFormat>
  <Paragraphs>53</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Tw Cen MT</vt:lpstr>
      <vt:lpstr>Tw Cen MT Condensed</vt:lpstr>
      <vt:lpstr>Wingdings 3</vt:lpstr>
      <vt:lpstr>Integral</vt:lpstr>
      <vt:lpstr>Fifa Word Cup 2022 Dataset with Unsupervised Machine Learning</vt:lpstr>
      <vt:lpstr>Introduction</vt:lpstr>
      <vt:lpstr>Questions</vt:lpstr>
      <vt:lpstr>Overview</vt:lpstr>
      <vt:lpstr>PowerPoint Presentation</vt:lpstr>
      <vt:lpstr>Read and Examine Dataset</vt:lpstr>
      <vt:lpstr>Data Statistics</vt:lpstr>
      <vt:lpstr>Missing Data</vt:lpstr>
      <vt:lpstr>Get Label Columns The Split Train/Test </vt:lpstr>
      <vt:lpstr>PowerPoint Presentation</vt:lpstr>
      <vt:lpstr>NormalIze and ScAle The Data</vt:lpstr>
      <vt:lpstr>Dendrogram Through PCA</vt:lpstr>
      <vt:lpstr>PowerPoint Presentation</vt:lpstr>
      <vt:lpstr>HiErarchical Clustering For Home Team continent</vt:lpstr>
      <vt:lpstr>Heirarchical Clustering For Home Team Results</vt:lpstr>
      <vt:lpstr>Hyperparameter tuning</vt:lpstr>
      <vt:lpstr>PowerPoint Presentation</vt:lpstr>
      <vt:lpstr>Tree Models have High Accuracy</vt:lpstr>
      <vt:lpstr>High Prediction Accuracy Overall</vt:lpstr>
      <vt:lpstr>PowerPoint Presentation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Cup 2022 Dataset Set Analysis With unsupervised LeArning</dc:title>
  <dc:creator>KC S</dc:creator>
  <cp:lastModifiedBy>KC S</cp:lastModifiedBy>
  <cp:revision>8</cp:revision>
  <dcterms:created xsi:type="dcterms:W3CDTF">2022-12-04T04:15:39Z</dcterms:created>
  <dcterms:modified xsi:type="dcterms:W3CDTF">2022-12-04T22:12:50Z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